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4" r:id="rId1"/>
  </p:sldMasterIdLst>
  <p:notesMasterIdLst>
    <p:notesMasterId r:id="rId11"/>
  </p:notesMasterIdLst>
  <p:sldIdLst>
    <p:sldId id="256" r:id="rId2"/>
    <p:sldId id="267" r:id="rId3"/>
    <p:sldId id="269" r:id="rId4"/>
    <p:sldId id="270" r:id="rId5"/>
    <p:sldId id="271" r:id="rId6"/>
    <p:sldId id="264" r:id="rId7"/>
    <p:sldId id="272" r:id="rId8"/>
    <p:sldId id="273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661D-DBF8-443D-956B-AF7C834F538F}" type="datetimeFigureOut">
              <a:rPr lang="en-IN" smtClean="0"/>
              <a:t>15-02-2024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51F5E-442F-4679-B273-BAAF05C38BD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3110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51F5E-442F-4679-B273-BAAF05C38BD2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019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1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3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52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18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99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80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1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5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9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6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7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6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5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08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tharvaingle/crop-recommendation-datas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view/EDA_By_Pandas_Profiling_Report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5C5-3FB7-EC67-7CA6-F5EDCE6E1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482" y="3365562"/>
            <a:ext cx="10476213" cy="87368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Gill Sans MT" panose="020B0502020104020203" pitchFamily="34" charset="0"/>
              </a:rPr>
              <a:t>What crop to grow ???</a:t>
            </a:r>
            <a:br>
              <a:rPr lang="en-US" sz="2800" b="1" dirty="0">
                <a:latin typeface="Gill Sans MT" panose="020B0502020104020203" pitchFamily="34" charset="0"/>
              </a:rPr>
            </a:br>
            <a:r>
              <a:rPr lang="en-US" sz="2800" b="1" dirty="0">
                <a:latin typeface="Gill Sans MT" panose="020B0502020104020203" pitchFamily="34" charset="0"/>
              </a:rPr>
              <a:t>A Predictive Modeling Approach</a:t>
            </a:r>
            <a:endParaRPr lang="en-IN" sz="2800" b="1" u="sng" dirty="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2EFB9-0C9E-1FB2-DCFA-BF399CE0C9A7}"/>
              </a:ext>
            </a:extLst>
          </p:cNvPr>
          <p:cNvSpPr txBox="1"/>
          <p:nvPr/>
        </p:nvSpPr>
        <p:spPr>
          <a:xfrm>
            <a:off x="7471653" y="4761768"/>
            <a:ext cx="3153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/>
              <a:t>Submitted By</a:t>
            </a:r>
            <a:r>
              <a:rPr lang="en-IN" sz="2400" dirty="0"/>
              <a:t>: </a:t>
            </a:r>
          </a:p>
          <a:p>
            <a:pPr algn="ctr"/>
            <a:r>
              <a:rPr lang="en-IN" sz="2000" dirty="0"/>
              <a:t>Harshil </a:t>
            </a:r>
            <a:r>
              <a:rPr lang="en-IN" sz="2000" dirty="0" err="1"/>
              <a:t>Ponkiya</a:t>
            </a:r>
            <a:endParaRPr lang="en-IN" sz="2000" dirty="0"/>
          </a:p>
          <a:p>
            <a:pPr algn="ctr"/>
            <a:r>
              <a:rPr lang="en-IN" sz="2000" dirty="0"/>
              <a:t>(daiict_202319002)</a:t>
            </a:r>
          </a:p>
          <a:p>
            <a:pPr algn="ctr"/>
            <a:r>
              <a:rPr lang="en-IN" sz="2000" dirty="0"/>
              <a:t>(Group ID:- 8)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BB2FD-AFB8-EE8B-CBBA-A686E05BCDFA}"/>
              </a:ext>
            </a:extLst>
          </p:cNvPr>
          <p:cNvSpPr txBox="1"/>
          <p:nvPr/>
        </p:nvSpPr>
        <p:spPr>
          <a:xfrm>
            <a:off x="573541" y="4761768"/>
            <a:ext cx="6314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/>
              <a:t>Submitted To</a:t>
            </a:r>
            <a:r>
              <a:rPr lang="en-IN" sz="2400" b="1" dirty="0"/>
              <a:t>: </a:t>
            </a:r>
          </a:p>
          <a:p>
            <a:pPr algn="ctr"/>
            <a:r>
              <a:rPr lang="en-US" sz="2000" dirty="0"/>
              <a:t>Dr. Kamal Pandey (Scientist) </a:t>
            </a:r>
          </a:p>
          <a:p>
            <a:pPr algn="ctr"/>
            <a:r>
              <a:rPr lang="en-US" sz="2000" dirty="0"/>
              <a:t>(Geoweb Services, IT &amp; Distance Learning)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E9014-53C0-4602-DBC1-1168F19F2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79" t="5121" r="6706" b="10746"/>
          <a:stretch/>
        </p:blipFill>
        <p:spPr>
          <a:xfrm>
            <a:off x="4841032" y="520702"/>
            <a:ext cx="2509935" cy="2322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753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88A85E-5607-5086-C508-05FB5B89B605}"/>
              </a:ext>
            </a:extLst>
          </p:cNvPr>
          <p:cNvSpPr txBox="1"/>
          <p:nvPr/>
        </p:nvSpPr>
        <p:spPr>
          <a:xfrm>
            <a:off x="6248400" y="889843"/>
            <a:ext cx="55699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In the pursuit of identifying the most appropriate crop to cultivate, a multifaceted approach is employed, leveraging precision agriculture that relies on data-driven recommendations.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The objective is to develop a Predictive Modeling framework, incorporating key parameters associated with crop selection.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This approach, centered around predictive modeling and data integration, empowers farmers with a sophisticated toolset to make well-informed decisions regarding crop selection, fostering improved yields and enhanced profitability in precision agriculture.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This technique can reduce crop failures and will help the farmers to make informed decisions about their farming strategy.</a:t>
            </a:r>
            <a:endParaRPr lang="en-IN" dirty="0"/>
          </a:p>
        </p:txBody>
      </p:sp>
      <p:sp>
        <p:nvSpPr>
          <p:cNvPr id="2" name="AutoShape 2" descr="Applications of Big Data and Predictive Analytics in the Agricultural  Industry">
            <a:extLst>
              <a:ext uri="{FF2B5EF4-FFF2-40B4-BE49-F238E27FC236}">
                <a16:creationId xmlns:a16="http://schemas.microsoft.com/office/drawing/2014/main" id="{35A5C40E-367B-3E9B-9D03-EAF6EEB2F8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EBCA5-0E69-563D-FB05-EBE87BD2C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69"/>
          <a:stretch/>
        </p:blipFill>
        <p:spPr>
          <a:xfrm>
            <a:off x="540775" y="491613"/>
            <a:ext cx="5063614" cy="60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9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300C-C2DF-C73A-82D6-487512CF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77" y="561569"/>
            <a:ext cx="9386487" cy="1188720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sz="4000" b="1" cap="none" dirty="0"/>
              <a:t>Purpose: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82A10-FC7C-F6E1-A16A-E1E8AF5278DC}"/>
              </a:ext>
            </a:extLst>
          </p:cNvPr>
          <p:cNvSpPr txBox="1"/>
          <p:nvPr/>
        </p:nvSpPr>
        <p:spPr>
          <a:xfrm>
            <a:off x="495719" y="1903460"/>
            <a:ext cx="113562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</a:rPr>
              <a:t>	To mitigate the agrarian crisis in the current status quo, there is a need for better recommendation systems to alleviate the crisis by helping the farmers make informed decisions before starting the cultivation of crops.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i="0" dirty="0">
                <a:effectLst/>
              </a:rPr>
              <a:t>Planning and decision making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i="0" dirty="0">
                <a:effectLst/>
              </a:rPr>
              <a:t>Resource utilization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i="0" dirty="0">
                <a:effectLst/>
              </a:rPr>
              <a:t>Risk management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b="1" i="0" dirty="0">
              <a:effectLst/>
            </a:endParaRPr>
          </a:p>
          <a:p>
            <a:r>
              <a:rPr lang="en-US" sz="2000" b="1" dirty="0"/>
              <a:t>			To recommend optimum crops to be cultivated by farmers based on several parameters and help them make an informed decision before cultivation.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3135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B1CE97-23F3-8866-4071-9C7488BD1713}"/>
              </a:ext>
            </a:extLst>
          </p:cNvPr>
          <p:cNvSpPr txBox="1"/>
          <p:nvPr/>
        </p:nvSpPr>
        <p:spPr>
          <a:xfrm flipH="1">
            <a:off x="999443" y="924232"/>
            <a:ext cx="108680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latin typeface="+mj-lt"/>
              </a:rPr>
              <a:t>PARAMETERS USED IN Crop Recommendation: </a:t>
            </a:r>
          </a:p>
          <a:p>
            <a:endParaRPr lang="en-IN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/>
              <a:t> Nitrogen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/>
              <a:t> Phosphorus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0" i="0" u="none" strike="noStrike" dirty="0">
                <a:effectLst/>
              </a:rPr>
              <a:t> Potash</a:t>
            </a:r>
            <a:r>
              <a:rPr lang="en-IN" sz="2800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/>
              <a:t> pH Values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/>
              <a:t> Humidity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/>
              <a:t> Temperature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latin typeface="Calibri" panose="020F0502020204030204" pitchFamily="34" charset="0"/>
              </a:rPr>
              <a:t> Rainfall</a:t>
            </a:r>
            <a:r>
              <a:rPr lang="en-IN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CFAA8-B20C-4EC0-32D6-156FAAE80FF3}"/>
              </a:ext>
            </a:extLst>
          </p:cNvPr>
          <p:cNvSpPr txBox="1"/>
          <p:nvPr/>
        </p:nvSpPr>
        <p:spPr>
          <a:xfrm>
            <a:off x="917594" y="5643716"/>
            <a:ext cx="10356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Data Source: </a:t>
            </a:r>
          </a:p>
          <a:p>
            <a:pPr algn="r"/>
            <a:r>
              <a:rPr lang="en-IN" sz="2000" b="1" dirty="0">
                <a:solidFill>
                  <a:schemeClr val="bg1"/>
                </a:solidFill>
                <a:hlinkClick r:id="rId3"/>
              </a:rPr>
              <a:t>https://www.kaggle.com/datasets/atharvaingle/crop-recommendation-dataset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FD5BB-4956-3C76-3D77-9D75E49C6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62" y="1913436"/>
            <a:ext cx="6657844" cy="30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2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26EEF5-06FE-B577-EF73-A87F2A8D1B89}"/>
              </a:ext>
            </a:extLst>
          </p:cNvPr>
          <p:cNvSpPr txBox="1"/>
          <p:nvPr/>
        </p:nvSpPr>
        <p:spPr>
          <a:xfrm>
            <a:off x="550607" y="412954"/>
            <a:ext cx="2414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b="1" dirty="0"/>
              <a:t>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4B418-6CA2-1B7E-585D-1BF96DFE8698}"/>
              </a:ext>
            </a:extLst>
          </p:cNvPr>
          <p:cNvSpPr txBox="1"/>
          <p:nvPr/>
        </p:nvSpPr>
        <p:spPr>
          <a:xfrm>
            <a:off x="1052051" y="1160207"/>
            <a:ext cx="1138575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/>
              <a:t>DATA COLLECTION from Kaggle</a:t>
            </a:r>
          </a:p>
          <a:p>
            <a:pPr lvl="1"/>
            <a:endParaRPr lang="en-IN" b="1" dirty="0"/>
          </a:p>
          <a:p>
            <a:pPr lvl="1"/>
            <a:r>
              <a:rPr lang="en-IN" b="1" dirty="0"/>
              <a:t>Dataset Link:- </a:t>
            </a:r>
            <a:r>
              <a:rPr lang="en-IN" sz="1400" dirty="0"/>
              <a:t>https://www.kaggle.com/datasets/atharvaingle/crop-recommendation-dataset</a:t>
            </a: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/>
              <a:t>DATA PRE-PROCESSING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/>
              <a:t>EDA with the help of Pandas Profiling Library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/>
          </a:p>
          <a:p>
            <a:r>
              <a:rPr lang="en-IN" sz="2400" b="1" dirty="0"/>
              <a:t>	</a:t>
            </a:r>
            <a:r>
              <a:rPr lang="en-IN" sz="2400" b="1" dirty="0">
                <a:hlinkClick r:id="rId2"/>
              </a:rPr>
              <a:t>http://localhost:8888/view/EDA_By_Pandas_Profiling_Report.html</a:t>
            </a:r>
            <a:endParaRPr lang="en-IN" sz="2400" b="1" dirty="0"/>
          </a:p>
          <a:p>
            <a:endParaRPr lang="en-IN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/>
              <a:t>DATA SPLITTING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/>
              <a:t>MODEL TRAINING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94653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62767-78D0-E9A0-8415-8A68BD589CB7}"/>
              </a:ext>
            </a:extLst>
          </p:cNvPr>
          <p:cNvSpPr txBox="1"/>
          <p:nvPr/>
        </p:nvSpPr>
        <p:spPr>
          <a:xfrm>
            <a:off x="580104" y="958412"/>
            <a:ext cx="10314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u="sng" dirty="0"/>
              <a:t>DIFFERENT ML  ALGORITHMS USED: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2C3C6-D38C-3AD7-878C-94BBEE159A7F}"/>
              </a:ext>
            </a:extLst>
          </p:cNvPr>
          <p:cNvSpPr txBox="1"/>
          <p:nvPr/>
        </p:nvSpPr>
        <p:spPr>
          <a:xfrm>
            <a:off x="963562" y="1927122"/>
            <a:ext cx="332334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i="1" dirty="0"/>
              <a:t>Decision Tree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i="1" dirty="0"/>
              <a:t>Naive Bayes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i="1" dirty="0"/>
              <a:t>SVM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i="1" dirty="0"/>
              <a:t>Logistic Regression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i="1" dirty="0"/>
              <a:t>Random Forest</a:t>
            </a:r>
          </a:p>
          <a:p>
            <a:endParaRPr lang="en-IN" sz="2400" b="1" i="1" dirty="0"/>
          </a:p>
        </p:txBody>
      </p:sp>
    </p:spTree>
    <p:extLst>
      <p:ext uri="{BB962C8B-B14F-4D97-AF65-F5344CB8AC3E}">
        <p14:creationId xmlns:p14="http://schemas.microsoft.com/office/powerpoint/2010/main" val="120557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90968-063D-993B-9715-CB68F3FC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59D01F-1D83-6992-BE2B-BF947587B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36594"/>
              </p:ext>
            </p:extLst>
          </p:nvPr>
        </p:nvGraphicFramePr>
        <p:xfrm>
          <a:off x="737420" y="550606"/>
          <a:ext cx="10697496" cy="58103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3679">
                  <a:extLst>
                    <a:ext uri="{9D8B030D-6E8A-4147-A177-3AD203B41FA5}">
                      <a16:colId xmlns:a16="http://schemas.microsoft.com/office/drawing/2014/main" val="3635343524"/>
                    </a:ext>
                  </a:extLst>
                </a:gridCol>
                <a:gridCol w="6735417">
                  <a:extLst>
                    <a:ext uri="{9D8B030D-6E8A-4147-A177-3AD203B41FA5}">
                      <a16:colId xmlns:a16="http://schemas.microsoft.com/office/drawing/2014/main" val="178047852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18925037"/>
                    </a:ext>
                  </a:extLst>
                </a:gridCol>
              </a:tblGrid>
              <a:tr h="104674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1" u="none" strike="noStrike" dirty="0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Sr. No.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1" u="none" strike="noStrike" dirty="0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Algorithm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1" u="none" strike="noStrike" dirty="0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Accuracy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3441524"/>
                  </a:ext>
                </a:extLst>
              </a:tr>
              <a:tr h="743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Decision Tree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 dirty="0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4516668"/>
                  </a:ext>
                </a:extLst>
              </a:tr>
              <a:tr h="743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 dirty="0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99.09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1639853"/>
                  </a:ext>
                </a:extLst>
              </a:tr>
              <a:tr h="743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SVM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 dirty="0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10.68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9918627"/>
                  </a:ext>
                </a:extLst>
              </a:tr>
              <a:tr h="743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Logistic Regression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95.22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0704575"/>
                  </a:ext>
                </a:extLst>
              </a:tr>
              <a:tr h="104674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Logistic Regression on Scaled data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90.22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7643603"/>
                  </a:ext>
                </a:extLst>
              </a:tr>
              <a:tr h="743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Random Forest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1" u="none" strike="noStrike" dirty="0">
                          <a:solidFill>
                            <a:srgbClr val="002060"/>
                          </a:solidFill>
                          <a:effectLst/>
                          <a:latin typeface="Bookman Old Style" panose="02050604050505020204" pitchFamily="18" charset="0"/>
                        </a:rPr>
                        <a:t>99.09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2698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17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EF702-1E50-129B-907C-4F0070211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44211-259D-3F54-0212-6FC9FE63D495}"/>
              </a:ext>
            </a:extLst>
          </p:cNvPr>
          <p:cNvSpPr txBox="1"/>
          <p:nvPr/>
        </p:nvSpPr>
        <p:spPr>
          <a:xfrm>
            <a:off x="550607" y="412954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dirty="0"/>
              <a:t>Prediction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AF8C3-B962-94D5-5FE3-1485B676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00" y="1775023"/>
            <a:ext cx="9264384" cy="25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8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BB8E61-ACBD-E212-2D74-C419BB15A019}"/>
              </a:ext>
            </a:extLst>
          </p:cNvPr>
          <p:cNvSpPr/>
          <p:nvPr/>
        </p:nvSpPr>
        <p:spPr>
          <a:xfrm>
            <a:off x="2589046" y="2505670"/>
            <a:ext cx="701390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-- THANK YOU --</a:t>
            </a:r>
          </a:p>
        </p:txBody>
      </p:sp>
    </p:spTree>
    <p:extLst>
      <p:ext uri="{BB962C8B-B14F-4D97-AF65-F5344CB8AC3E}">
        <p14:creationId xmlns:p14="http://schemas.microsoft.com/office/powerpoint/2010/main" val="2453969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1308</TotalTime>
  <Words>365</Words>
  <Application>Microsoft Office PowerPoint</Application>
  <PresentationFormat>Widescreen</PresentationFormat>
  <Paragraphs>86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Bookman Old Style</vt:lpstr>
      <vt:lpstr>Calibri</vt:lpstr>
      <vt:lpstr>Century Gothic</vt:lpstr>
      <vt:lpstr>Gill Sans MT</vt:lpstr>
      <vt:lpstr>Wingdings</vt:lpstr>
      <vt:lpstr>Mesh</vt:lpstr>
      <vt:lpstr>What crop to grow ??? A Predictive Modeling Approach</vt:lpstr>
      <vt:lpstr>PowerPoint Presentation</vt:lpstr>
      <vt:lpstr>Purpose: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 PROJECT</dc:title>
  <dc:creator>hardikbalas123@hotmail.com</dc:creator>
  <cp:lastModifiedBy>harshilponkiya2001@outlook.com</cp:lastModifiedBy>
  <cp:revision>24</cp:revision>
  <dcterms:created xsi:type="dcterms:W3CDTF">2022-12-14T08:19:28Z</dcterms:created>
  <dcterms:modified xsi:type="dcterms:W3CDTF">2024-02-15T06:08:51Z</dcterms:modified>
</cp:coreProperties>
</file>